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 userDrawn="1">
          <p15:clr>
            <a:srgbClr val="A4A3A4"/>
          </p15:clr>
        </p15:guide>
        <p15:guide id="2" pos="7083" userDrawn="1">
          <p15:clr>
            <a:srgbClr val="A4A3A4"/>
          </p15:clr>
        </p15:guide>
        <p15:guide id="3" orient="horz" pos="9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>
        <p:guide orient="horz" pos="572"/>
        <p:guide pos="7083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FA5E60-056D-42EA-9DE1-8368CDF2C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CEDD17-FE10-48E3-9486-41FFCF5AA3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591F0D-39D1-4714-8B79-462B90F4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C940D6-57E2-4FF0-9728-867183F91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EFD88C1-267F-453C-8AFF-55C47C1B7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12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FAE2DF-4420-4FA4-979A-F0773F062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168B0C2-BB63-4BD3-9348-FF235B868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C06FCF-2045-4FFC-B84A-E7721223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348D1E-D218-4224-AAD6-3BA01F86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53D18A-34F7-47C4-ADC6-4E15CC22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78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23EAB8E-F7F9-4CD7-BC18-5F3F3090A5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A3595A-4C63-4903-9FE2-B4DED4EE5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9942B3-5728-4170-8375-EDF08F4F4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CBC885-83F1-4021-8858-0ADAF95D8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587CDB-FEA4-4665-85DC-E91351E9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67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E15F7-A90F-455B-95FA-3DE0CDE20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7FCFE2-A7E3-4F1C-9F62-1DA7B8E16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6595D7-996B-4F4F-98AC-2B2B087AC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35E9A1-B8FC-4272-8EFB-7C9D61B9D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0757FA-A570-400A-948A-297B514B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20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61454E-19F5-44B6-90FF-8F5C68D2A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C248FA-C979-4587-B948-08629E006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5179177-2AE7-4544-8A8A-7209236F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EE7EB56-9CCB-49E2-86D6-1DA649BA6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9609A6-03F7-446E-B0F9-36382CB21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829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03670-F424-49A9-81EE-025674FFE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90E676-5433-4CE6-9C28-7986D06CAC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E6A23D-D958-4F64-A330-00E9EC534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19CB8B-CA5F-4709-8D2F-CCFBC1D5B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F62DD27-B65E-4D36-AFA8-3D21D2044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9C3DD65-ED1F-4314-B7F9-6A4F681C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10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1FFA98-3389-4FC4-BE1B-62E61CBBC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6FFE30-C2D5-4087-8CB7-3176133FE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6907FD-9459-45EB-B17C-F1AC050DE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6B05E38-99F9-4968-A6C0-62D02C31A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2FE2611-0671-4BD6-B23A-AD7942407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E658153-D955-4615-8897-A509F008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AD3A61-BD10-4321-B710-ABE668C39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EB38B1C-EFD5-432A-BC3F-346A16CA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20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145AFF-3603-4217-974B-DC2350A7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F943D93-CF29-446F-9CBD-82147EAF0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3AC77E3-48CF-4718-BC03-DE3B88673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3758C5-AC50-4EF3-BF97-72A9105A4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685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3487639-5C19-4BBA-945C-F19F367B1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3F1E13-EA27-4B12-8C0D-F01BC2E95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242EE39-561F-4C77-BD5A-5DCDEBC31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046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5B849A-66F9-4BFE-B4DC-EEBCF6E3A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7EFD8F-FF36-4516-9D28-A3D082F6F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B2B64A5-1F7F-4528-920E-E52B30E711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88F7202-2B72-48F3-8BBD-B503DA087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7DB5E0-2820-4E97-9789-B9BB2504C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28579B-486F-48C5-AC1A-60B2B7BD9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179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525791-222B-4199-BA91-0C60C265E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80A46B5-9085-4CFD-9DE9-1A5C584B8C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0C4BBE-F033-4B77-9F77-3F7A8FE37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E44F309-692F-4454-B03C-0A0232469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708DFDB-EA00-4BC9-8890-8B46FA214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0D36FA-048B-460F-8276-671C2140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362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10F8769-F702-4064-B33D-275288747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8975EF-3194-47DF-B351-52E7FCEE7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36154D-03A1-43EF-B0DE-1F2A6E54A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4DC10-27F2-4077-B027-3D32ECAB7306}" type="datetimeFigureOut">
              <a:rPr lang="it-IT" smtClean="0"/>
              <a:t>18/07/2022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9B07D8-D7C1-4129-91F9-D63A70543D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279776-D303-4B1E-A556-BD6368D39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EB0EF-AF0A-4E50-A3C8-C0A78AE4A5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059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772166DE-0C72-4232-AE27-9104A73CB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3014" y="2428569"/>
            <a:ext cx="10675088" cy="389993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dirty="0"/>
              <a:t>Presso questa sede, l’organizzazione non profit/organismo pubblico </a:t>
            </a:r>
            <a:r>
              <a:rPr lang="it-IT" b="1" dirty="0" err="1"/>
              <a:t>Stranaidea</a:t>
            </a:r>
            <a:r>
              <a:rPr lang="it-IT" b="1" dirty="0"/>
              <a:t> S.C.S. Impresa Sociale</a:t>
            </a:r>
            <a:r>
              <a:rPr lang="it-IT" dirty="0"/>
              <a:t> partecipa al Programma di Aiuti Europei agli Indigenti (PO I FEAD) in qualità di Organizzazione partner Territoriale (</a:t>
            </a:r>
            <a:r>
              <a:rPr lang="it-IT" dirty="0" err="1"/>
              <a:t>OpT</a:t>
            </a:r>
            <a:r>
              <a:rPr lang="it-IT" dirty="0"/>
              <a:t>), provvedendo alla distribuzione di aiuti alimentari cofinanziati dal Fondo di Aiuti Europei agli Indigenti (FEAD) e all’erogazione di misure di accompagnamento per orientare e sostenere le persone in condizione di bisogno. </a:t>
            </a:r>
          </a:p>
          <a:p>
            <a:pPr>
              <a:lnSpc>
                <a:spcPct val="100000"/>
              </a:lnSpc>
            </a:pPr>
            <a:r>
              <a:rPr lang="it-IT" dirty="0"/>
              <a:t>Nell’anno 2021 </a:t>
            </a:r>
            <a:r>
              <a:rPr lang="it-IT" dirty="0" err="1"/>
              <a:t>l’OpT</a:t>
            </a:r>
            <a:r>
              <a:rPr lang="it-IT" dirty="0"/>
              <a:t> ha distribuito n.0 pacchi alimentari / n. 2500 pasti pronti per un totale di n. </a:t>
            </a:r>
            <a:r>
              <a:rPr lang="it-IT" b="1" dirty="0"/>
              <a:t>333 persone aiutate </a:t>
            </a:r>
            <a:r>
              <a:rPr lang="it-IT" dirty="0"/>
              <a:t>attraverso il sostegno finanziario del PO I FEAD.</a:t>
            </a:r>
            <a:endParaRPr lang="it-IT" sz="2800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3964A01D-EE3A-4129-87FE-313351096BB1}"/>
              </a:ext>
            </a:extLst>
          </p:cNvPr>
          <p:cNvGrpSpPr/>
          <p:nvPr/>
        </p:nvGrpSpPr>
        <p:grpSpPr>
          <a:xfrm>
            <a:off x="514510" y="648586"/>
            <a:ext cx="10730368" cy="1042561"/>
            <a:chOff x="514510" y="648586"/>
            <a:chExt cx="10730368" cy="1042561"/>
          </a:xfrm>
        </p:grpSpPr>
        <p:pic>
          <p:nvPicPr>
            <p:cNvPr id="7" name="Immagine 6">
              <a:extLst>
                <a:ext uri="{FF2B5EF4-FFF2-40B4-BE49-F238E27FC236}">
                  <a16:creationId xmlns:a16="http://schemas.microsoft.com/office/drawing/2014/main" id="{4B9F1728-E14C-42EB-95CC-A7B8FA343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10" y="648586"/>
              <a:ext cx="6885312" cy="1042561"/>
            </a:xfrm>
            <a:prstGeom prst="rect">
              <a:avLst/>
            </a:prstGeom>
          </p:spPr>
        </p:pic>
        <p:pic>
          <p:nvPicPr>
            <p:cNvPr id="1026" name="Picture 2" descr="agea.gov.it">
              <a:extLst>
                <a:ext uri="{FF2B5EF4-FFF2-40B4-BE49-F238E27FC236}">
                  <a16:creationId xmlns:a16="http://schemas.microsoft.com/office/drawing/2014/main" id="{F32E7D9D-0114-4879-A250-343D96F0DCF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5546" y="776749"/>
              <a:ext cx="1167680" cy="7770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Giornata Nazionale della Colletta Alimentare">
              <a:extLst>
                <a:ext uri="{FF2B5EF4-FFF2-40B4-BE49-F238E27FC236}">
                  <a16:creationId xmlns:a16="http://schemas.microsoft.com/office/drawing/2014/main" id="{2DF14AF1-BEDC-489F-B7FB-491E947A65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29370" y="880820"/>
              <a:ext cx="2415508" cy="6333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00959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portatile</dc:creator>
  <cp:lastModifiedBy>Marco Maino</cp:lastModifiedBy>
  <cp:revision>8</cp:revision>
  <dcterms:created xsi:type="dcterms:W3CDTF">2022-07-08T12:03:06Z</dcterms:created>
  <dcterms:modified xsi:type="dcterms:W3CDTF">2022-07-18T12:05:00Z</dcterms:modified>
</cp:coreProperties>
</file>